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56" r:id="rId3"/>
    <p:sldId id="260" r:id="rId4"/>
    <p:sldId id="257" r:id="rId5"/>
    <p:sldId id="258" r:id="rId6"/>
    <p:sldId id="267" r:id="rId7"/>
    <p:sldId id="289" r:id="rId8"/>
    <p:sldId id="261" r:id="rId9"/>
    <p:sldId id="279" r:id="rId10"/>
    <p:sldId id="270" r:id="rId11"/>
    <p:sldId id="271" r:id="rId12"/>
    <p:sldId id="272" r:id="rId13"/>
    <p:sldId id="273" r:id="rId14"/>
    <p:sldId id="287" r:id="rId15"/>
    <p:sldId id="286" r:id="rId16"/>
    <p:sldId id="275" r:id="rId17"/>
    <p:sldId id="276" r:id="rId18"/>
    <p:sldId id="277" r:id="rId19"/>
    <p:sldId id="278" r:id="rId20"/>
    <p:sldId id="265" r:id="rId21"/>
    <p:sldId id="281" r:id="rId22"/>
    <p:sldId id="284" r:id="rId23"/>
    <p:sldId id="283" r:id="rId24"/>
    <p:sldId id="264" r:id="rId25"/>
    <p:sldId id="268" r:id="rId26"/>
    <p:sldId id="269" r:id="rId27"/>
    <p:sldId id="280" r:id="rId28"/>
    <p:sldId id="288" r:id="rId29"/>
    <p:sldId id="285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CD2B6-574C-41BA-903B-0CF7A990E8FC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DD38A-DE09-40F9-A758-27CD861D6DA0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4456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D38A-DE09-40F9-A758-27CD861D6DA0}" type="slidenum">
              <a:rPr lang="sr-Latn-CS" smtClean="0"/>
              <a:pPr/>
              <a:t>26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6014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A070-9C30-45A6-8AE7-35D49DB7A6D4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229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sa umešavanjem niti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</a:t>
            </a:r>
            <a:endParaRPr lang="sr-Latn-CS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3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pod pritiskom:	1. gasno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2. 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3. indirektno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b="1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33528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sa umešavanjem niti: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jednostavan i jeftin proces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mešanje je potrebno za za dobijanje jednake distribucije niti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67200" y="3152775"/>
            <a:ext cx="4876800" cy="3476625"/>
            <a:chOff x="4038600" y="2819400"/>
            <a:chExt cx="4876800" cy="3476625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3048000"/>
              <a:ext cx="4286250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17526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Ubacivanje </a:t>
              </a:r>
            </a:p>
            <a:p>
              <a:r>
                <a:rPr lang="en-US" b="1" dirty="0">
                  <a:latin typeface="Calibri" pitchFamily="34" charset="0"/>
                </a:rPr>
                <a:t>n</a:t>
              </a:r>
              <a:r>
                <a:rPr lang="sr-Latn-CS" b="1" dirty="0">
                  <a:latin typeface="Calibri" pitchFamily="34" charset="0"/>
                </a:rPr>
                <a:t>iti</a:t>
              </a:r>
            </a:p>
            <a:p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28679" name="TextBox 6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Sud</a:t>
              </a:r>
            </a:p>
          </p:txBody>
        </p:sp>
        <p:sp>
          <p:nvSpPr>
            <p:cNvPr id="28680" name="TextBox 7"/>
            <p:cNvSpPr txBox="1">
              <a:spLocks noChangeArrowheads="1"/>
            </p:cNvSpPr>
            <p:nvPr/>
          </p:nvSpPr>
          <p:spPr bwMode="auto">
            <a:xfrm>
              <a:off x="7162800" y="44196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Grejači</a:t>
              </a:r>
            </a:p>
          </p:txBody>
        </p:sp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7162800" y="4763869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kompozit</a:t>
              </a:r>
            </a:p>
          </p:txBody>
        </p:sp>
        <p:sp>
          <p:nvSpPr>
            <p:cNvPr id="28682" name="TextBox 9"/>
            <p:cNvSpPr txBox="1">
              <a:spLocks noChangeArrowheads="1"/>
            </p:cNvSpPr>
            <p:nvPr/>
          </p:nvSpPr>
          <p:spPr bwMode="auto">
            <a:xfrm>
              <a:off x="7162800" y="51054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Mešač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305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pod pritiskom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složeniji i skuplji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proces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minimalna poroznost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dobijanje sitnozrne strukture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46375" y="3048000"/>
            <a:ext cx="6473825" cy="3617952"/>
            <a:chOff x="2745828" y="3048000"/>
            <a:chExt cx="6474372" cy="3618170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2"/>
            <a:srcRect l="3340" t="11307" r="3133" b="6714"/>
            <a:stretch>
              <a:fillRect/>
            </a:stretch>
          </p:blipFill>
          <p:spPr bwMode="auto">
            <a:xfrm>
              <a:off x="2745828" y="3048000"/>
              <a:ext cx="6474372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Box 6"/>
            <p:cNvSpPr txBox="1">
              <a:spLocks noChangeArrowheads="1"/>
            </p:cNvSpPr>
            <p:nvPr/>
          </p:nvSpPr>
          <p:spPr bwMode="auto">
            <a:xfrm>
              <a:off x="3733800" y="3429000"/>
              <a:ext cx="1524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Tečni metal</a:t>
              </a:r>
            </a:p>
          </p:txBody>
        </p:sp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6096000" y="3288268"/>
              <a:ext cx="2209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>
                  <a:latin typeface="Calibri" pitchFamily="34" charset="0"/>
                </a:rPr>
                <a:t>Azot pod pritiskom</a:t>
              </a:r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3276600" y="6019800"/>
              <a:ext cx="1524000" cy="646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 dirty="0">
                  <a:latin typeface="Calibri" pitchFamily="34" charset="0"/>
                </a:rPr>
                <a:t>Presovane niti</a:t>
              </a:r>
            </a:p>
          </p:txBody>
        </p:sp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6172200" y="6019800"/>
              <a:ext cx="23622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</p:grp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228600" y="3810000"/>
            <a:ext cx="2133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latin typeface="Calibri" pitchFamily="34" charset="0"/>
              </a:rPr>
              <a:t>Gasno livenje pod pritiskom:</a:t>
            </a:r>
          </a:p>
          <a:p>
            <a:endParaRPr lang="sr-Latn-CS" sz="24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2400" b="1">
                <a:latin typeface="Calibri" pitchFamily="34" charset="0"/>
              </a:rPr>
              <a:t>Pogodno za velike radne predmete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85800"/>
            <a:ext cx="3124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Direktno 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potreban tačan proračun zapremine za popunu kalupa jer nema ulivnog sistema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3200400"/>
            <a:ext cx="6553200" cy="3657600"/>
            <a:chOff x="2819400" y="0"/>
            <a:chExt cx="6019800" cy="3205163"/>
          </a:xfrm>
        </p:grpSpPr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/>
            <a:srcRect t="9509"/>
            <a:stretch>
              <a:fillRect/>
            </a:stretch>
          </p:blipFill>
          <p:spPr bwMode="auto">
            <a:xfrm>
              <a:off x="3772262" y="304800"/>
              <a:ext cx="4990738" cy="290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TextBox 15"/>
            <p:cNvSpPr txBox="1">
              <a:spLocks noChangeArrowheads="1"/>
            </p:cNvSpPr>
            <p:nvPr/>
          </p:nvSpPr>
          <p:spPr bwMode="auto">
            <a:xfrm>
              <a:off x="7086600" y="2362200"/>
              <a:ext cx="1752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sto</a:t>
              </a:r>
            </a:p>
            <a:p>
              <a:r>
                <a:rPr lang="sr-Latn-CS" b="1">
                  <a:latin typeface="Calibri" pitchFamily="34" charset="0"/>
                </a:rPr>
                <a:t>Osnovna ploča</a:t>
              </a:r>
            </a:p>
          </p:txBody>
        </p:sp>
        <p:sp>
          <p:nvSpPr>
            <p:cNvPr id="30726" name="TextBox 16"/>
            <p:cNvSpPr txBox="1">
              <a:spLocks noChangeArrowheads="1"/>
            </p:cNvSpPr>
            <p:nvPr/>
          </p:nvSpPr>
          <p:spPr bwMode="auto">
            <a:xfrm>
              <a:off x="3810000" y="2438400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Izbacivač</a:t>
              </a:r>
            </a:p>
          </p:txBody>
        </p:sp>
        <p:sp>
          <p:nvSpPr>
            <p:cNvPr id="30727" name="TextBox 17"/>
            <p:cNvSpPr txBox="1">
              <a:spLocks noChangeArrowheads="1"/>
            </p:cNvSpPr>
            <p:nvPr/>
          </p:nvSpPr>
          <p:spPr bwMode="auto">
            <a:xfrm>
              <a:off x="7162800" y="9260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</a:t>
              </a:r>
            </a:p>
          </p:txBody>
        </p:sp>
        <p:sp>
          <p:nvSpPr>
            <p:cNvPr id="30728" name="TextBox 18"/>
            <p:cNvSpPr txBox="1">
              <a:spLocks noChangeArrowheads="1"/>
            </p:cNvSpPr>
            <p:nvPr/>
          </p:nvSpPr>
          <p:spPr bwMode="auto">
            <a:xfrm>
              <a:off x="7162800" y="6212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Kalup</a:t>
              </a:r>
            </a:p>
          </p:txBody>
        </p:sp>
        <p:sp>
          <p:nvSpPr>
            <p:cNvPr id="30729" name="TextBox 19"/>
            <p:cNvSpPr txBox="1">
              <a:spLocks noChangeArrowheads="1"/>
            </p:cNvSpPr>
            <p:nvPr/>
          </p:nvSpPr>
          <p:spPr bwMode="auto">
            <a:xfrm>
              <a:off x="7162800" y="3048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Pritiskivač     </a:t>
              </a:r>
            </a:p>
          </p:txBody>
        </p:sp>
        <p:sp>
          <p:nvSpPr>
            <p:cNvPr id="30730" name="TextBox 20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1981200" cy="566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 dirty="0">
                  <a:latin typeface="Calibri" pitchFamily="34" charset="0"/>
                </a:rPr>
                <a:t>Tečni metal</a:t>
              </a:r>
            </a:p>
            <a:p>
              <a:pPr algn="r"/>
              <a:r>
                <a:rPr lang="sr-Latn-CS" b="1" dirty="0">
                  <a:latin typeface="Calibri" pitchFamily="34" charset="0"/>
                </a:rPr>
                <a:t>Presovane niti</a:t>
              </a:r>
            </a:p>
          </p:txBody>
        </p:sp>
        <p:sp>
          <p:nvSpPr>
            <p:cNvPr id="30731" name="TextBox 21"/>
            <p:cNvSpPr txBox="1">
              <a:spLocks noChangeArrowheads="1"/>
            </p:cNvSpPr>
            <p:nvPr/>
          </p:nvSpPr>
          <p:spPr bwMode="auto">
            <a:xfrm>
              <a:off x="4495800" y="0"/>
              <a:ext cx="1066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Dejstvo pritiska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28956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Indirektno 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protok je kontrolisan kroz ulivni sistem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pogodno za manje radne predmete složenije konguracije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7600" y="2133600"/>
            <a:ext cx="5105400" cy="4103688"/>
            <a:chOff x="4114800" y="3212068"/>
            <a:chExt cx="4419600" cy="3645932"/>
          </a:xfrm>
        </p:grpSpPr>
        <p:pic>
          <p:nvPicPr>
            <p:cNvPr id="31748" name="Picture 3"/>
            <p:cNvPicPr>
              <a:picLocks noChangeAspect="1" noChangeArrowheads="1"/>
            </p:cNvPicPr>
            <p:nvPr/>
          </p:nvPicPr>
          <p:blipFill>
            <a:blip r:embed="rId2"/>
            <a:srcRect t="6430"/>
            <a:stretch>
              <a:fillRect/>
            </a:stretch>
          </p:blipFill>
          <p:spPr bwMode="auto">
            <a:xfrm>
              <a:off x="4114800" y="3276600"/>
              <a:ext cx="4191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05600" y="3212068"/>
              <a:ext cx="1828800" cy="3177064"/>
              <a:chOff x="6705600" y="3212068"/>
              <a:chExt cx="1828800" cy="3177064"/>
            </a:xfrm>
          </p:grpSpPr>
          <p:sp>
            <p:nvSpPr>
              <p:cNvPr id="31750" name="TextBox 6"/>
              <p:cNvSpPr txBox="1">
                <a:spLocks noChangeArrowheads="1"/>
              </p:cNvSpPr>
              <p:nvPr/>
            </p:nvSpPr>
            <p:spPr bwMode="auto">
              <a:xfrm>
                <a:off x="6705600" y="60198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Klip</a:t>
                </a:r>
              </a:p>
            </p:txBody>
          </p:sp>
          <p:sp>
            <p:nvSpPr>
              <p:cNvPr id="31751" name="TextBox 7"/>
              <p:cNvSpPr txBox="1">
                <a:spLocks noChangeArrowheads="1"/>
              </p:cNvSpPr>
              <p:nvPr/>
            </p:nvSpPr>
            <p:spPr bwMode="auto">
              <a:xfrm>
                <a:off x="6705600" y="5486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Cilindar</a:t>
                </a:r>
              </a:p>
              <a:p>
                <a:endParaRPr lang="sr-Latn-CS" b="1">
                  <a:latin typeface="Calibri" pitchFamily="34" charset="0"/>
                </a:endParaRPr>
              </a:p>
            </p:txBody>
          </p:sp>
          <p:sp>
            <p:nvSpPr>
              <p:cNvPr id="31752" name="TextBox 8"/>
              <p:cNvSpPr txBox="1">
                <a:spLocks noChangeArrowheads="1"/>
              </p:cNvSpPr>
              <p:nvPr/>
            </p:nvSpPr>
            <p:spPr bwMode="auto">
              <a:xfrm>
                <a:off x="6781800" y="41910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Kalup</a:t>
                </a:r>
              </a:p>
            </p:txBody>
          </p:sp>
          <p:sp>
            <p:nvSpPr>
              <p:cNvPr id="31753" name="TextBox 9"/>
              <p:cNvSpPr txBox="1">
                <a:spLocks noChangeArrowheads="1"/>
              </p:cNvSpPr>
              <p:nvPr/>
            </p:nvSpPr>
            <p:spPr bwMode="auto">
              <a:xfrm>
                <a:off x="6781800" y="38216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Odlivci</a:t>
                </a:r>
              </a:p>
            </p:txBody>
          </p:sp>
          <p:sp>
            <p:nvSpPr>
              <p:cNvPr id="31754" name="TextBox 10"/>
              <p:cNvSpPr txBox="1">
                <a:spLocks noChangeArrowheads="1"/>
              </p:cNvSpPr>
              <p:nvPr/>
            </p:nvSpPr>
            <p:spPr bwMode="auto">
              <a:xfrm>
                <a:off x="6781800" y="32120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Jezgra</a:t>
                </a:r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6781800" y="4724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Usmeravanje tečnog metala</a:t>
                </a: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sr-Latn-CS" b="1" dirty="0"/>
              <a:t>Klasično livenje pod pritiskom (brizganje ili ekstruzija):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90600" y="3316069"/>
            <a:ext cx="7010400" cy="2932331"/>
            <a:chOff x="990600" y="2971800"/>
            <a:chExt cx="7010400" cy="2932331"/>
          </a:xfrm>
        </p:grpSpPr>
        <p:grpSp>
          <p:nvGrpSpPr>
            <p:cNvPr id="4" name="Group 3"/>
            <p:cNvGrpSpPr/>
            <p:nvPr/>
          </p:nvGrpSpPr>
          <p:grpSpPr>
            <a:xfrm>
              <a:off x="990600" y="2971800"/>
              <a:ext cx="7010400" cy="2932331"/>
              <a:chOff x="762000" y="3505200"/>
              <a:chExt cx="7010400" cy="293233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76400" y="3505200"/>
                <a:ext cx="5519738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" name="Group 15"/>
              <p:cNvGrpSpPr/>
              <p:nvPr/>
            </p:nvGrpSpPr>
            <p:grpSpPr>
              <a:xfrm>
                <a:off x="762000" y="3657600"/>
                <a:ext cx="7010400" cy="2779931"/>
                <a:chOff x="762000" y="3657600"/>
                <a:chExt cx="7010400" cy="277993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953000" y="3657600"/>
                  <a:ext cx="1752600" cy="381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Kalup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477000" y="4572000"/>
                  <a:ext cx="1295400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sr-Latn-CS" b="1" dirty="0"/>
                </a:p>
                <a:p>
                  <a:pPr algn="ctr"/>
                  <a:r>
                    <a:rPr lang="sr-Latn-CS" b="1" dirty="0"/>
                    <a:t>Izbijači</a:t>
                  </a:r>
                </a:p>
                <a:p>
                  <a:pPr algn="ctr"/>
                  <a:endParaRPr lang="sr-Latn-CS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410200" y="59436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Dizna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962400" y="43434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Levak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62000" y="4343400"/>
                  <a:ext cx="16764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Polimerne granule+vlakna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048000" y="5943600"/>
                  <a:ext cx="6858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Vijak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495800" y="5638800"/>
                  <a:ext cx="914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Konus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962400" y="5943600"/>
                  <a:ext cx="914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Cilindar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876800" y="5943600"/>
                  <a:ext cx="5334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600200" y="5791200"/>
                  <a:ext cx="13716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Obrtno kretanje</a:t>
                  </a:r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990600" y="3124200"/>
              <a:ext cx="46482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3124200" y="3581400"/>
              <a:ext cx="457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3048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Tečni metal i niti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6200" y="49530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Obezbeđeno je usmeravanje niti prolaskom kroz diznu, čime se postižu željene mehaničke karakteristike u određenom pravcu.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4114800" cy="1143000"/>
          </a:xfrm>
        </p:spPr>
        <p:txBody>
          <a:bodyPr/>
          <a:lstStyle/>
          <a:p>
            <a:pPr eaLnBrk="1" hangingPunct="1"/>
            <a:r>
              <a:rPr lang="sr-Latn-CS" b="1"/>
              <a:t>Sinterovanje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5000" y="4495800"/>
            <a:ext cx="5638800" cy="2590800"/>
            <a:chOff x="2743200" y="1295400"/>
            <a:chExt cx="3352800" cy="1466910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/>
            <a:srcRect l="1781" t="19379" r="3973" b="27034"/>
            <a:stretch>
              <a:fillRect/>
            </a:stretch>
          </p:blipFill>
          <p:spPr bwMode="auto">
            <a:xfrm>
              <a:off x="2819400" y="1295400"/>
              <a:ext cx="3276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čestice</a:t>
              </a:r>
            </a:p>
          </p:txBody>
        </p:sp>
        <p:sp>
          <p:nvSpPr>
            <p:cNvPr id="32775" name="TextBox 5"/>
            <p:cNvSpPr txBox="1">
              <a:spLocks noChangeArrowheads="1"/>
            </p:cNvSpPr>
            <p:nvPr/>
          </p:nvSpPr>
          <p:spPr bwMode="auto">
            <a:xfrm>
              <a:off x="41148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pore</a:t>
              </a:r>
            </a:p>
          </p:txBody>
        </p:sp>
      </p:grpSp>
      <p:sp>
        <p:nvSpPr>
          <p:cNvPr id="32772" name="TextBox 14"/>
          <p:cNvSpPr txBox="1">
            <a:spLocks noChangeArrowheads="1"/>
          </p:cNvSpPr>
          <p:nvPr/>
        </p:nvSpPr>
        <p:spPr bwMode="auto">
          <a:xfrm>
            <a:off x="609600" y="1447800"/>
            <a:ext cx="777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Konvencionalno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Izostatičko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Sinterovanje istiskivanjem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95600" y="1524000"/>
            <a:ext cx="6248400" cy="5181600"/>
            <a:chOff x="-533400" y="2286000"/>
            <a:chExt cx="4722628" cy="4305300"/>
          </a:xfrm>
        </p:grpSpPr>
        <p:pic>
          <p:nvPicPr>
            <p:cNvPr id="33796" name="Picture 3"/>
            <p:cNvPicPr>
              <a:picLocks noChangeAspect="1" noChangeArrowheads="1"/>
            </p:cNvPicPr>
            <p:nvPr/>
          </p:nvPicPr>
          <p:blipFill>
            <a:blip r:embed="rId2"/>
            <a:srcRect l="13100" t="12483" r="13100" b="4759"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donji žig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3799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  <p:sp>
          <p:nvSpPr>
            <p:cNvPr id="33800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3801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141228" cy="306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sinterovanje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04800"/>
            <a:ext cx="4572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Konvencionalno sinterovanje: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jednostavan proces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neravnomeran pritisak i raspored poroznosti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663575"/>
            <a:ext cx="3048000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Izostatičko sinterovanje (HIP-hot isostatic pressing):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Ravnomerno dejstvo pritiska sa svih strana i ravnomerna poroznost proizvoda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92550" y="2743200"/>
            <a:ext cx="4870450" cy="3581400"/>
            <a:chOff x="3892923" y="2743200"/>
            <a:chExt cx="4870077" cy="35814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 l="10336" t="17877" r="9044" b="6145"/>
            <a:stretch>
              <a:fillRect/>
            </a:stretch>
          </p:blipFill>
          <p:spPr bwMode="auto">
            <a:xfrm>
              <a:off x="3892923" y="2743200"/>
              <a:ext cx="4108077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9050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Argon pod pritiskom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6934200" y="4484132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predmet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3" name="TextBox 8"/>
            <p:cNvSpPr txBox="1">
              <a:spLocks noChangeArrowheads="1"/>
            </p:cNvSpPr>
            <p:nvPr/>
          </p:nvSpPr>
          <p:spPr bwMode="auto">
            <a:xfrm>
              <a:off x="7010400" y="5040868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Čelični lim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4" name="TextBox 9"/>
            <p:cNvSpPr txBox="1">
              <a:spLocks noChangeArrowheads="1"/>
            </p:cNvSpPr>
            <p:nvPr/>
          </p:nvSpPr>
          <p:spPr bwMode="auto">
            <a:xfrm>
              <a:off x="7010400" y="5602069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 komora</a:t>
              </a:r>
            </a:p>
          </p:txBody>
        </p:sp>
        <p:sp>
          <p:nvSpPr>
            <p:cNvPr id="34825" name="TextBox 21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Pritisak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24200" y="2362200"/>
            <a:ext cx="5791200" cy="4270375"/>
            <a:chOff x="3429000" y="2782669"/>
            <a:chExt cx="5334000" cy="4001852"/>
          </a:xfrm>
        </p:grpSpPr>
        <p:pic>
          <p:nvPicPr>
            <p:cNvPr id="35844" name="Picture 5"/>
            <p:cNvPicPr>
              <a:picLocks noChangeAspect="1" noChangeArrowheads="1"/>
            </p:cNvPicPr>
            <p:nvPr/>
          </p:nvPicPr>
          <p:blipFill>
            <a:blip r:embed="rId2"/>
            <a:srcRect l="3383" t="13232" r="1903" b="5206"/>
            <a:stretch>
              <a:fillRect/>
            </a:stretch>
          </p:blipFill>
          <p:spPr bwMode="auto">
            <a:xfrm>
              <a:off x="3962400" y="2819400"/>
              <a:ext cx="4724400" cy="39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505200" y="2782669"/>
              <a:ext cx="15240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Istosmerno istiskivanje</a:t>
              </a:r>
            </a:p>
          </p:txBody>
        </p:sp>
        <p:sp>
          <p:nvSpPr>
            <p:cNvPr id="35846" name="TextBox 6"/>
            <p:cNvSpPr txBox="1">
              <a:spLocks noChangeArrowheads="1"/>
            </p:cNvSpPr>
            <p:nvPr/>
          </p:nvSpPr>
          <p:spPr bwMode="auto">
            <a:xfrm>
              <a:off x="3429000" y="4953000"/>
              <a:ext cx="18288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Suprotnosmerno istiskivanje</a:t>
              </a:r>
            </a:p>
          </p:txBody>
        </p:sp>
        <p:sp>
          <p:nvSpPr>
            <p:cNvPr id="35847" name="TextBox 7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1828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  <p:sp>
          <p:nvSpPr>
            <p:cNvPr id="35848" name="TextBox 8"/>
            <p:cNvSpPr txBox="1">
              <a:spLocks noChangeArrowheads="1"/>
            </p:cNvSpPr>
            <p:nvPr/>
          </p:nvSpPr>
          <p:spPr bwMode="auto">
            <a:xfrm>
              <a:off x="8077200" y="3516868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Klip</a:t>
              </a:r>
            </a:p>
          </p:txBody>
        </p:sp>
        <p:sp>
          <p:nvSpPr>
            <p:cNvPr id="35849" name="TextBox 9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1143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5850" name="TextBox 10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533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Žig</a:t>
              </a: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04800"/>
            <a:ext cx="3581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Sinterovanje istiskivanjem: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pogodno za specifične oblike radnih predmeta (izduženi oblik)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/>
              <a:t>Kompozitni materijali ojačani nitima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/>
              <a:t>Usmeravanje niti tokom procesa proizvodnje kompozitnog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sr-Latn-CS" dirty="0"/>
              <a:t>Postiže se na tri načina:</a:t>
            </a:r>
          </a:p>
          <a:p>
            <a:pPr marL="514350" indent="-514350">
              <a:buAutoNum type="arabicPeriod"/>
            </a:pPr>
            <a:r>
              <a:rPr lang="sr-Latn-CS" dirty="0"/>
              <a:t>Klasičnim livenjem pod pritiskom (prolaskom kroz diznu) – brizganjem ili ekstruzijom</a:t>
            </a:r>
          </a:p>
          <a:p>
            <a:pPr marL="514350" indent="-514350">
              <a:buAutoNum type="arabicPeriod"/>
            </a:pPr>
            <a:r>
              <a:rPr lang="sr-Latn-CS" dirty="0"/>
              <a:t>Plastičnom deformacijom (dubokim izvlačenjem) gasno, direktno ili indirektno livenog radnog predmeta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/>
              <a:t>Magnetnim putem.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0237"/>
            <a:ext cx="8229600" cy="3535363"/>
          </a:xfrm>
        </p:spPr>
        <p:txBody>
          <a:bodyPr/>
          <a:lstStyle/>
          <a:p>
            <a:r>
              <a:rPr lang="sr-Latn-CS" dirty="0"/>
              <a:t>Metode infiltracije: 1. Parna infiltracija</a:t>
            </a:r>
          </a:p>
          <a:p>
            <a:pPr>
              <a:buNone/>
            </a:pPr>
            <a:r>
              <a:rPr lang="sr-Latn-CS" dirty="0"/>
              <a:t>				         2. Infiltracija tečne faze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/>
              <a:t>Dobijanje kompozitnih materijala sa keramičkom osnovom ojačanih nitima</a:t>
            </a:r>
            <a:endParaRPr lang="sr-Latn-C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Parna infiltracija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2133600" y="2849939"/>
            <a:ext cx="5029200" cy="4008061"/>
            <a:chOff x="1447800" y="2630269"/>
            <a:chExt cx="5029200" cy="400806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3200400"/>
              <a:ext cx="35814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962400" y="28194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Gas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5715000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Para – reakcioni gasovi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5726668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Tečno hlađenje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0" y="57912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Hladno dno kalupa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2630269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Indukciono zagrevanje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34290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Topli zid kalupa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405919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Niti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4495800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Grafitni kalup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9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/>
              <a:t>Nakon infiltracije reakcionih gasova između niti, dolazi do hemijske reakcije i deponovanja osnove na niti.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Infiltracija tečne faze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b="1" dirty="0"/>
              <a:t>Tečna keramika (najčešće staklo), uvodi se u kalup sa nitima.</a:t>
            </a:r>
          </a:p>
          <a:p>
            <a:r>
              <a:rPr lang="sr-Latn-CS" sz="1800" b="1" dirty="0"/>
              <a:t>Reakciona tečna infiltracija podrazumeva uvođenje tečnog silicijuma u kalup sa nitima i nanetim ugljenikom. U kalupu dolazi do reakcije između C i Si i formira se SiC.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1676400" y="3039070"/>
            <a:ext cx="4876800" cy="3264932"/>
            <a:chOff x="1676400" y="3039070"/>
            <a:chExt cx="4876800" cy="3264932"/>
          </a:xfrm>
        </p:grpSpPr>
        <p:grpSp>
          <p:nvGrpSpPr>
            <p:cNvPr id="5" name="Group 4"/>
            <p:cNvGrpSpPr/>
            <p:nvPr/>
          </p:nvGrpSpPr>
          <p:grpSpPr>
            <a:xfrm>
              <a:off x="1676400" y="3039070"/>
              <a:ext cx="4876800" cy="3264932"/>
              <a:chOff x="1219200" y="2819400"/>
              <a:chExt cx="4876800" cy="3264932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0" y="3200400"/>
                <a:ext cx="30480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962400" y="2819400"/>
                <a:ext cx="1295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Višak Si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5715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Tečni Si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19200" y="3590330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Niti impregnirane sa ugljenikom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28800" y="4504730"/>
                <a:ext cx="1371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Kalup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343400" y="548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200" y="548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8" name="Right Arrow 17"/>
          <p:cNvSpPr/>
          <p:nvPr/>
        </p:nvSpPr>
        <p:spPr>
          <a:xfrm rot="2394525">
            <a:off x="2559509" y="262672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fontScale="92500"/>
          </a:bodyPr>
          <a:lstStyle/>
          <a:p>
            <a:r>
              <a:rPr lang="sr-Latn-CS" b="1" dirty="0"/>
              <a:t>Automobilska industrija (metalna osnova)</a:t>
            </a:r>
          </a:p>
          <a:p>
            <a:endParaRPr lang="sr-Latn-CS" b="1" dirty="0"/>
          </a:p>
          <a:p>
            <a:r>
              <a:rPr lang="sr-Latn-CS" b="1" dirty="0"/>
              <a:t>Rezni alati (keramička osnova)</a:t>
            </a:r>
          </a:p>
          <a:p>
            <a:r>
              <a:rPr lang="sr-Latn-CS" b="1" dirty="0"/>
              <a:t>Komponente gasnih turbina (keramička osnova)</a:t>
            </a:r>
          </a:p>
          <a:p>
            <a:r>
              <a:rPr lang="sr-Latn-CS" b="1" dirty="0"/>
              <a:t>Filteri za fluide na visokim temperaturama (keramička osnova)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/>
              <a:t>Primena kompozitnih materijala ojačanih nitima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4114800" cy="4525963"/>
          </a:xfrm>
        </p:spPr>
        <p:txBody>
          <a:bodyPr>
            <a:normAutofit/>
          </a:bodyPr>
          <a:lstStyle/>
          <a:p>
            <a:r>
              <a:rPr lang="sr-Latn-CS" sz="2800" b="1" dirty="0"/>
              <a:t>Osnovna primena – klipovi motora SUS.</a:t>
            </a:r>
          </a:p>
          <a:p>
            <a:r>
              <a:rPr lang="sr-Latn-CS" sz="2800" b="1" dirty="0"/>
              <a:t>Najčešće sa osnovom tipa legure aluminijuma.</a:t>
            </a:r>
          </a:p>
          <a:p>
            <a:r>
              <a:rPr lang="sr-Latn-CS" sz="2800" b="1" dirty="0"/>
              <a:t>Prednost su visoke mehaničke osobine na sobnoj i povišenim temperaturama.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Kompozitni materijali sa metalnom osnovom ojačani nitima Al</a:t>
            </a:r>
            <a:r>
              <a:rPr lang="sr-Latn-CS" b="1" baseline="-25000" dirty="0"/>
              <a:t>2</a:t>
            </a:r>
            <a:r>
              <a:rPr lang="sr-Latn-CS" b="1" dirty="0"/>
              <a:t>O</a:t>
            </a:r>
            <a:r>
              <a:rPr lang="sr-Latn-CS" b="1" baseline="-25000" dirty="0"/>
              <a:t>3</a:t>
            </a:r>
            <a:r>
              <a:rPr lang="sr-Latn-CS" b="1" dirty="0"/>
              <a:t> ili SiC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19600" y="1828800"/>
            <a:ext cx="4495800" cy="4857929"/>
            <a:chOff x="152400" y="1676400"/>
            <a:chExt cx="4495800" cy="485792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676400"/>
              <a:ext cx="31242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600200" y="49530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Temperatura [</a:t>
              </a:r>
              <a:r>
                <a:rPr lang="sr-Latn-CS" b="1" baseline="30000" dirty="0"/>
                <a:t>o</a:t>
              </a:r>
              <a:r>
                <a:rPr lang="sr-Latn-CS" b="1" dirty="0"/>
                <a:t>C]</a:t>
              </a:r>
              <a:endParaRPr lang="sr-Latn-CS" b="1" baseline="30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944469"/>
              <a:ext cx="461665" cy="239893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/>
                <a:t>Zatezna čvrstoća [MPa]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5334000"/>
              <a:ext cx="449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a-Legura AlSi12CuMg ojačana sa 20% SiC niti</a:t>
              </a:r>
            </a:p>
            <a:p>
              <a:r>
                <a:rPr lang="sr-Latn-CS" b="1" dirty="0"/>
                <a:t>b-Legura AlSi12CuMg ojačana sa 20% Al</a:t>
              </a:r>
              <a:r>
                <a:rPr lang="sr-Latn-CS" b="1" baseline="-25000" dirty="0"/>
                <a:t>2</a:t>
              </a:r>
              <a:r>
                <a:rPr lang="sr-Latn-CS" b="1" dirty="0"/>
                <a:t>O</a:t>
              </a:r>
              <a:r>
                <a:rPr lang="sr-Latn-CS" b="1" baseline="-25000" dirty="0"/>
                <a:t>3</a:t>
              </a:r>
              <a:r>
                <a:rPr lang="sr-Latn-CS" b="1" dirty="0"/>
                <a:t> kratkih vlakana</a:t>
              </a:r>
            </a:p>
            <a:p>
              <a:r>
                <a:rPr lang="sr-Latn-CS" b="1" dirty="0"/>
                <a:t>c-Legura AlSi12CuMg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5897563"/>
          </a:xfrm>
        </p:spPr>
        <p:txBody>
          <a:bodyPr/>
          <a:lstStyle/>
          <a:p>
            <a:r>
              <a:rPr lang="sr-Latn-CS" dirty="0"/>
              <a:t>Osnova tipa legure magnezijuma – eksperimentalna faza, alternativa su disperziono ojačane legure Mg.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824990"/>
          <a:ext cx="8610600" cy="267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r>
                        <a:rPr lang="sr-Latn-CS" dirty="0"/>
                        <a:t>Materijal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Modul elastičnosti E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Zatezna čvrstoća Rm [MPa]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Izduženje [%]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sr-Latn-CS" dirty="0"/>
                        <a:t>Leg.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sr-Latn-CS" dirty="0"/>
                        <a:t>Leg. Mg+10%</a:t>
                      </a:r>
                    </a:p>
                    <a:p>
                      <a:r>
                        <a:rPr lang="sr-Latn-CS" dirty="0"/>
                        <a:t>SiC niti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sr-Latn-CS" dirty="0"/>
                        <a:t>Leg. Mg+30% SiC niti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46482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Leg.Mg</a:t>
            </a:r>
            <a:r>
              <a:rPr kumimoji="0" lang="sr-Latn-CS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disperziono ojačana sa </a:t>
            </a:r>
            <a:r>
              <a:rPr kumimoji="0" lang="sr-Latn-C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SiC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 dobijanja: livenje pod pritiskom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Karakteristike:	-modul elastičnosti E=102 GPa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-gustina </a:t>
            </a:r>
            <a:r>
              <a:rPr kumimoji="0" lang="sr-Latn-C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=2,59 g/cm</a:t>
            </a:r>
            <a:r>
              <a:rPr kumimoji="0" lang="sr-Latn-CS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3</a:t>
            </a:r>
            <a:endParaRPr kumimoji="0" lang="sr-Latn-C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			-čvrstoća R</a:t>
            </a:r>
            <a:r>
              <a:rPr kumimoji="0" lang="sr-Latn-CS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sr-Latn-C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=503 MPa, R</a:t>
            </a:r>
            <a:r>
              <a:rPr kumimoji="0" lang="sr-Latn-CS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p0,2%</a:t>
            </a:r>
            <a:r>
              <a:rPr kumimoji="0" lang="sr-Latn-C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=426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			-izduženje A=1,3 %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Keramika</a:t>
            </a:r>
            <a:r>
              <a:rPr lang="sr-Latn-CS" sz="2000" b="1" baseline="-25000" dirty="0"/>
              <a:t> </a:t>
            </a:r>
            <a:r>
              <a:rPr lang="sr-Latn-CS" sz="2000" b="1" dirty="0"/>
              <a:t>ojačana nitima SiC: rezni alati, komponente gasnih turbina, filteri za fluide na visokim temperaturama, itd</a:t>
            </a:r>
            <a:r>
              <a:rPr lang="sr-Latn-CS" sz="2400" b="1" dirty="0"/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84912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Al</a:t>
                      </a:r>
                      <a:r>
                        <a:rPr lang="sr-Latn-CS" baseline="-25000" dirty="0"/>
                        <a:t>2</a:t>
                      </a:r>
                      <a:r>
                        <a:rPr lang="sr-Latn-CS" baseline="0" dirty="0"/>
                        <a:t>O</a:t>
                      </a:r>
                      <a:r>
                        <a:rPr lang="sr-Latn-CS" baseline="-25000" dirty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Al</a:t>
                      </a:r>
                      <a:r>
                        <a:rPr lang="sr-Latn-CS" baseline="-25000" dirty="0"/>
                        <a:t>2</a:t>
                      </a:r>
                      <a:r>
                        <a:rPr lang="sr-Latn-CS" baseline="0" dirty="0"/>
                        <a:t>O</a:t>
                      </a:r>
                      <a:r>
                        <a:rPr lang="sr-Latn-CS" baseline="-25000" dirty="0"/>
                        <a:t>3</a:t>
                      </a:r>
                      <a:r>
                        <a:rPr lang="sr-Latn-CS" baseline="0" dirty="0"/>
                        <a:t> + 25 % SiC niti</a:t>
                      </a:r>
                      <a:endParaRPr lang="sr-Latn-C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Modul elastičnosti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Savojna čvrstoća </a:t>
                      </a:r>
                      <a:r>
                        <a:rPr lang="sr-Latn-CS" baseline="0" dirty="0">
                          <a:sym typeface="Symbol"/>
                        </a:rPr>
                        <a:t>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900*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Žilavost loma</a:t>
                      </a:r>
                      <a:r>
                        <a:rPr lang="sr-Latn-CS" baseline="0" dirty="0"/>
                        <a:t> [MPa</a:t>
                      </a:r>
                      <a:r>
                        <a:rPr lang="sr-Latn-CS" baseline="0" dirty="0">
                          <a:sym typeface="Symbol"/>
                        </a:rPr>
                        <a:t>m</a:t>
                      </a:r>
                      <a:r>
                        <a:rPr lang="sr-Latn-CS" baseline="0" dirty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8**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/>
                        <a:t>Koeficijent toplotne</a:t>
                      </a:r>
                      <a:r>
                        <a:rPr lang="sr-Latn-CS" baseline="0"/>
                        <a:t> </a:t>
                      </a:r>
                      <a:r>
                        <a:rPr lang="sr-Latn-CS" dirty="0"/>
                        <a:t>ekspanzije</a:t>
                      </a:r>
                      <a:r>
                        <a:rPr lang="sr-Latn-CS" baseline="0" dirty="0"/>
                        <a:t> [1</a:t>
                      </a:r>
                      <a:r>
                        <a:rPr lang="sr-Latn-CS" baseline="30000" dirty="0"/>
                        <a:t>/o</a:t>
                      </a:r>
                      <a:r>
                        <a:rPr lang="sr-Latn-CS" baseline="0" dirty="0"/>
                        <a:t>C]</a:t>
                      </a:r>
                      <a:endParaRPr lang="sr-Latn-C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8,1x10</a:t>
                      </a:r>
                      <a:r>
                        <a:rPr lang="sr-Latn-CS" baseline="30000" dirty="0"/>
                        <a:t>-6</a:t>
                      </a:r>
                      <a:endParaRPr lang="sr-Latn-CS" dirty="0"/>
                    </a:p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6x10</a:t>
                      </a:r>
                      <a:r>
                        <a:rPr lang="sr-Latn-CS" baseline="30000" dirty="0"/>
                        <a:t>-6</a:t>
                      </a:r>
                      <a:endParaRPr lang="sr-Latn-C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Kompozitni materijali sa keramičkom osnovom ojačani nitima SiC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000" t="47000" r="48750" b="28000"/>
          <a:stretch>
            <a:fillRect/>
          </a:stretch>
        </p:blipFill>
        <p:spPr bwMode="auto">
          <a:xfrm>
            <a:off x="3486912" y="4343400"/>
            <a:ext cx="56570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4384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* Nanokompozit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+SiC  ima savojnu čvrstoću 760 – 1000 MPa</a:t>
            </a:r>
          </a:p>
          <a:p>
            <a:r>
              <a:rPr lang="sr-Latn-CS" dirty="0"/>
              <a:t>** Nanokompozit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+SiC ima žilavost loma 4,7 – 4,8 MPa</a:t>
            </a:r>
            <a:r>
              <a:rPr lang="sr-Latn-CS" dirty="0">
                <a:sym typeface="Symbol"/>
              </a:rPr>
              <a:t>m</a:t>
            </a:r>
            <a:r>
              <a:rPr lang="sr-Latn-CS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798" y="2286000"/>
          <a:ext cx="8610602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sr-Latn-CS" dirty="0"/>
                        <a:t>Osnova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/>
                        <a:t>Tip i sadržaj niti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sr-Latn-CS" dirty="0"/>
                        <a:t>Savojna čvrstoća [MPa]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/>
                        <a:t>Žlavost loma [MPa</a:t>
                      </a:r>
                      <a:r>
                        <a:rPr lang="sr-Latn-CS" dirty="0">
                          <a:sym typeface="Symbol"/>
                        </a:rPr>
                        <a:t>m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Latn-C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sr-Latn-CS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r-Latn-C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sr-Latn-C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Latn-C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r>
                        <a:rPr lang="sr-Latn-CS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r-Latn-C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sr-Latn-C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Latn-C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  <a:r>
                        <a:rPr lang="sr-Latn-CS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r-Latn-C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sr-Latn-C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Latn-C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  <a:r>
                        <a:rPr lang="sr-Latn-CS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r-Latn-C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sr-Latn-C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Al</a:t>
                      </a:r>
                      <a:r>
                        <a:rPr lang="sr-Latn-CS" baseline="-25000" dirty="0"/>
                        <a:t>2</a:t>
                      </a:r>
                      <a:r>
                        <a:rPr lang="sr-Latn-CS" baseline="0" dirty="0"/>
                        <a:t>O</a:t>
                      </a:r>
                      <a:r>
                        <a:rPr lang="sr-Latn-CS" baseline="-25000" dirty="0"/>
                        <a:t>3</a:t>
                      </a:r>
                      <a:endParaRPr lang="sr-Latn-C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300-400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10% 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6,1-7,1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20% 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650-800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570-775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410-550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7,5-9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30% 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700-800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8,5-10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sr-Latn-CS" dirty="0"/>
                        <a:t>SiO</a:t>
                      </a:r>
                      <a:r>
                        <a:rPr lang="sr-Latn-CS" baseline="-25000" dirty="0"/>
                        <a:t>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20% 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127-190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3,8-5,5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sr-Latn-CS" baseline="0" dirty="0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sr-Latn-C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r-Latn-CS" baseline="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sr-Latn-C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r-Latn-C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30% 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85800"/>
            <a:ext cx="716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000" b="1" dirty="0"/>
              <a:t>Osnova Al</a:t>
            </a:r>
            <a:r>
              <a:rPr lang="sr-Latn-CS" sz="3000" b="1" baseline="-25000" dirty="0"/>
              <a:t>2</a:t>
            </a:r>
            <a:r>
              <a:rPr lang="sr-Latn-CS" sz="3000" b="1" dirty="0"/>
              <a:t>O</a:t>
            </a:r>
            <a:r>
              <a:rPr lang="sr-Latn-CS" sz="3000" b="1" baseline="-25000" dirty="0"/>
              <a:t>3</a:t>
            </a:r>
            <a:r>
              <a:rPr lang="sr-Latn-CS" sz="3000" b="1" dirty="0"/>
              <a:t>, SiO</a:t>
            </a:r>
            <a:r>
              <a:rPr lang="sr-Latn-CS" sz="3000" b="1" baseline="-25000" dirty="0"/>
              <a:t>2</a:t>
            </a:r>
            <a:r>
              <a:rPr lang="sr-Latn-CS" sz="3000" b="1" dirty="0"/>
              <a:t>, Si</a:t>
            </a:r>
            <a:r>
              <a:rPr lang="sr-Latn-CS" sz="3000" b="1" baseline="-25000" dirty="0"/>
              <a:t>3</a:t>
            </a:r>
            <a:r>
              <a:rPr lang="sr-Latn-CS" sz="3000" b="1" dirty="0"/>
              <a:t>N</a:t>
            </a:r>
            <a:r>
              <a:rPr lang="sr-Latn-CS" sz="3000" b="1" baseline="-25000" dirty="0"/>
              <a:t>4 </a:t>
            </a:r>
            <a:r>
              <a:rPr lang="sr-Latn-CS" sz="3000" b="1" dirty="0"/>
              <a:t>+ niti SiC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CS" b="1" dirty="0">
                <a:solidFill>
                  <a:schemeClr val="tx2"/>
                </a:solidFill>
              </a:rPr>
              <a:t>Pitanja iz kompozitnih materijala ojačanih nitima:</a:t>
            </a:r>
          </a:p>
          <a:p>
            <a:pPr marL="0" indent="0">
              <a:buNone/>
            </a:pPr>
            <a:endParaRPr lang="sr-Latn-CS" b="1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sr-Latn-CS" b="1" dirty="0">
                <a:solidFill>
                  <a:schemeClr val="tx2"/>
                </a:solidFill>
              </a:rPr>
              <a:t>Šta su to niti?</a:t>
            </a:r>
          </a:p>
          <a:p>
            <a:pPr marL="514350" indent="-514350">
              <a:buAutoNum type="arabicPeriod"/>
            </a:pPr>
            <a:r>
              <a:rPr lang="sr-Latn-CS" b="1" dirty="0">
                <a:solidFill>
                  <a:schemeClr val="tx2"/>
                </a:solidFill>
              </a:rPr>
              <a:t>Specifičnosti ojačavanja nitima?</a:t>
            </a:r>
          </a:p>
          <a:p>
            <a:pPr marL="514350" indent="-514350">
              <a:buAutoNum type="arabicPeriod"/>
            </a:pPr>
            <a:r>
              <a:rPr lang="sr-Latn-CS" b="1" dirty="0">
                <a:solidFill>
                  <a:schemeClr val="tx2"/>
                </a:solidFill>
              </a:rPr>
              <a:t>Dobijanje niti?</a:t>
            </a:r>
          </a:p>
          <a:p>
            <a:pPr marL="514350" indent="-514350">
              <a:buAutoNum type="arabicPeriod"/>
            </a:pPr>
            <a:r>
              <a:rPr lang="sr-Latn-CS" b="1" dirty="0">
                <a:solidFill>
                  <a:schemeClr val="tx2"/>
                </a:solidFill>
              </a:rPr>
              <a:t>Dobijanje kompozitnih materijala ojačanih nitima?</a:t>
            </a:r>
          </a:p>
          <a:p>
            <a:pPr marL="514350" indent="-514350">
              <a:buAutoNum type="arabicPeriod"/>
            </a:pPr>
            <a:r>
              <a:rPr lang="sr-Latn-CS" b="1" dirty="0">
                <a:solidFill>
                  <a:schemeClr val="tx2"/>
                </a:solidFill>
              </a:rPr>
              <a:t>Kompozitni materijali sa metalnom osnovom ojačani nitima?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b="1" dirty="0">
                <a:solidFill>
                  <a:schemeClr val="tx2"/>
                </a:solidFill>
              </a:rPr>
              <a:t>Kompozitni materijali sa keramičkom osnovom ojačani nitima?</a:t>
            </a:r>
          </a:p>
          <a:p>
            <a:pPr marL="514350" indent="-514350">
              <a:buAutoNum type="arabicPeriod"/>
            </a:pPr>
            <a:endParaRPr lang="sr-Latn-C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Disperziono ojačani</a:t>
            </a:r>
            <a:r>
              <a:rPr lang="sr-Latn-CS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nitima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2362200" y="5334000"/>
            <a:ext cx="23622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Niti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Niti su diskontinualna vlakna prečnika reda veličine ispod 1 </a:t>
            </a:r>
            <a:r>
              <a:rPr lang="sr-Latn-CS" dirty="0">
                <a:sym typeface="Symbol"/>
              </a:rPr>
              <a:t>m, sa vrlo malim sadržajem ili bez dislokacija.</a:t>
            </a:r>
          </a:p>
          <a:p>
            <a:r>
              <a:rPr lang="sr-Latn-CS" dirty="0">
                <a:sym typeface="Symbol"/>
              </a:rPr>
              <a:t>Zbog malog prečnika, dužina može biti relativno mala – odnos dužine i prečnika je 100 – 1000.</a:t>
            </a:r>
          </a:p>
          <a:p>
            <a:r>
              <a:rPr lang="sr-Latn-CS" dirty="0">
                <a:sym typeface="Symbol"/>
              </a:rPr>
              <a:t>Mali prečnik i dimenzije obezbeđuju kombinaciju visokih mehaničkih karakteristika i tehnologičnosti.</a:t>
            </a:r>
          </a:p>
          <a:p>
            <a:r>
              <a:rPr lang="sr-Latn-CS" dirty="0">
                <a:sym typeface="Symbol"/>
              </a:rPr>
              <a:t>Problem predstavlja mogućnost udisanja niti.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Specifičnosti ojačavanja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sr-Latn-CS" dirty="0"/>
              <a:t>Relativno visok stepen ojačavanja se postiže zbog visokih mehaničkih osobina niti (sa vrlo malo ili bez dislokacija).</a:t>
            </a:r>
          </a:p>
          <a:p>
            <a:r>
              <a:rPr lang="sr-Latn-CS" dirty="0"/>
              <a:t>Sadržaj niti je na nivou disperziono ojačanih kompozitnih materijala</a:t>
            </a:r>
            <a:r>
              <a:rPr lang="en-US" dirty="0"/>
              <a:t>.</a:t>
            </a:r>
          </a:p>
          <a:p>
            <a:r>
              <a:rPr lang="en-US" dirty="0" err="1"/>
              <a:t>Čvrstoća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duktilnost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, a </a:t>
            </a:r>
            <a:r>
              <a:rPr lang="en-US" dirty="0" err="1"/>
              <a:t>žilavost</a:t>
            </a:r>
            <a:r>
              <a:rPr lang="en-US" dirty="0"/>
              <a:t> </a:t>
            </a:r>
            <a:r>
              <a:rPr lang="en-US" dirty="0" err="1"/>
              <a:t>loma</a:t>
            </a:r>
            <a:r>
              <a:rPr lang="en-US" dirty="0"/>
              <a:t> je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disperziono</a:t>
            </a:r>
            <a:r>
              <a:rPr lang="en-US" dirty="0"/>
              <a:t> </a:t>
            </a:r>
            <a:r>
              <a:rPr lang="en-US" dirty="0" err="1"/>
              <a:t>ojačanih</a:t>
            </a:r>
            <a:r>
              <a:rPr lang="en-US" dirty="0"/>
              <a:t> </a:t>
            </a:r>
            <a:r>
              <a:rPr lang="en-US" dirty="0" err="1"/>
              <a:t>kompozitnih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i="1" dirty="0"/>
              <a:t>l</a:t>
            </a:r>
            <a:r>
              <a:rPr lang="sr-Latn-CS" i="1" baseline="-25000" dirty="0"/>
              <a:t>krit</a:t>
            </a:r>
            <a:r>
              <a:rPr lang="sr-Latn-CS" i="1" dirty="0"/>
              <a:t>=R</a:t>
            </a:r>
            <a:r>
              <a:rPr lang="sr-Latn-CS" i="1" baseline="-25000" dirty="0"/>
              <a:t>m</a:t>
            </a:r>
            <a:r>
              <a:rPr lang="sr-Latn-CS" i="1" dirty="0"/>
              <a:t>d/2</a:t>
            </a:r>
            <a:r>
              <a:rPr lang="sr-Latn-CS" i="1" dirty="0">
                <a:sym typeface="Symbol"/>
              </a:rPr>
              <a:t> </a:t>
            </a:r>
          </a:p>
          <a:p>
            <a:pPr>
              <a:buNone/>
            </a:pPr>
            <a:endParaRPr lang="sr-Latn-CS" i="1" dirty="0">
              <a:sym typeface="Symbol"/>
            </a:endParaRPr>
          </a:p>
          <a:p>
            <a:pPr>
              <a:buNone/>
            </a:pPr>
            <a:r>
              <a:rPr lang="en-US" dirty="0">
                <a:sym typeface="Symbol"/>
              </a:rPr>
              <a:t>	</a:t>
            </a:r>
            <a:endParaRPr lang="sr-Latn-CS" dirty="0">
              <a:sym typeface="Symbol"/>
            </a:endParaRPr>
          </a:p>
          <a:p>
            <a:pPr>
              <a:buNone/>
            </a:pPr>
            <a:r>
              <a:rPr lang="sr-Latn-CS" dirty="0"/>
              <a:t>	Vlakna manjeg prečnika su efikasnija u funkciji ojačanja osnove u odnosu na vlakna većeg prečnika, jer omogućavaju upotrebu kraćih vlakana (manji d =</a:t>
            </a:r>
            <a:r>
              <a:rPr lang="en-US" dirty="0"/>
              <a:t>&gt;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krit</a:t>
            </a:r>
            <a:r>
              <a:rPr lang="sr-Latn-CS" dirty="0"/>
              <a:t>).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	</a:t>
            </a:r>
          </a:p>
          <a:p>
            <a:pPr>
              <a:buNone/>
            </a:pPr>
            <a:endParaRPr lang="sr-Latn-CS" dirty="0"/>
          </a:p>
        </p:txBody>
      </p:sp>
      <p:sp>
        <p:nvSpPr>
          <p:cNvPr id="5" name="Down Arrow 4"/>
          <p:cNvSpPr/>
          <p:nvPr/>
        </p:nvSpPr>
        <p:spPr>
          <a:xfrm>
            <a:off x="4572000" y="16002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Oval 5"/>
          <p:cNvSpPr/>
          <p:nvPr/>
        </p:nvSpPr>
        <p:spPr>
          <a:xfrm>
            <a:off x="4648200" y="533400"/>
            <a:ext cx="4572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Uticaj kritične dužine niti (diskontinualnih vlakana)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1371600"/>
            <a:ext cx="563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sr-Latn-CS" b="1" dirty="0"/>
              <a:t>Diskontinualna vlakna</a:t>
            </a:r>
            <a:r>
              <a:rPr lang="en-US" b="1" dirty="0"/>
              <a:t>: </a:t>
            </a:r>
            <a:r>
              <a:rPr lang="en-US" b="1" i="1" dirty="0"/>
              <a:t>l</a:t>
            </a:r>
            <a:r>
              <a:rPr lang="sr-Latn-CS" b="1" i="1" dirty="0"/>
              <a:t> </a:t>
            </a:r>
            <a:r>
              <a:rPr lang="en-US" b="1" i="1" dirty="0"/>
              <a:t>&gt;</a:t>
            </a:r>
            <a:r>
              <a:rPr lang="sr-Latn-CS" b="1" i="1" dirty="0"/>
              <a:t> </a:t>
            </a:r>
            <a:r>
              <a:rPr lang="en-US" b="1" i="1" dirty="0"/>
              <a:t>30 </a:t>
            </a:r>
            <a:r>
              <a:rPr lang="en-US" b="1" i="1" dirty="0" err="1"/>
              <a:t>l</a:t>
            </a:r>
            <a:r>
              <a:rPr lang="en-US" b="1" i="1" baseline="-25000" dirty="0" err="1"/>
              <a:t>krit</a:t>
            </a:r>
            <a:r>
              <a:rPr lang="sr-Latn-CS" b="1" i="1" baseline="-25000" dirty="0"/>
              <a:t> </a:t>
            </a:r>
          </a:p>
          <a:p>
            <a:pPr marL="514350" indent="-514350">
              <a:buAutoNum type="alphaLcParenR"/>
            </a:pPr>
            <a:r>
              <a:rPr lang="en-US" b="1" dirty="0" err="1"/>
              <a:t>Niti</a:t>
            </a:r>
            <a:r>
              <a:rPr lang="sr-Latn-CS" b="1" dirty="0"/>
              <a:t>:                                 </a:t>
            </a:r>
            <a:r>
              <a:rPr lang="en-US" b="1" dirty="0"/>
              <a:t> </a:t>
            </a:r>
            <a:r>
              <a:rPr lang="sr-Latn-CS" b="1" dirty="0"/>
              <a:t> </a:t>
            </a:r>
            <a:r>
              <a:rPr lang="en-US" b="1" i="1" dirty="0"/>
              <a:t>l</a:t>
            </a:r>
            <a:r>
              <a:rPr lang="sr-Latn-CS" b="1" i="1" dirty="0"/>
              <a:t> </a:t>
            </a:r>
            <a:r>
              <a:rPr lang="en-US" b="1" i="1" dirty="0"/>
              <a:t>&gt;&gt; 30 </a:t>
            </a:r>
            <a:r>
              <a:rPr lang="en-US" b="1" i="1" dirty="0" err="1"/>
              <a:t>l</a:t>
            </a:r>
            <a:r>
              <a:rPr lang="en-US" b="1" i="1" baseline="-25000" dirty="0" err="1"/>
              <a:t>krit</a:t>
            </a:r>
            <a:r>
              <a:rPr lang="en-US" b="1" i="1" dirty="0"/>
              <a:t> (</a:t>
            </a:r>
            <a:r>
              <a:rPr lang="en-US" b="1" i="1" dirty="0" err="1"/>
              <a:t>kao</a:t>
            </a:r>
            <a:r>
              <a:rPr lang="en-US" b="1" i="1" dirty="0"/>
              <a:t> </a:t>
            </a:r>
            <a:r>
              <a:rPr lang="en-US" b="1" i="1" dirty="0" err="1"/>
              <a:t>kont.vlakna</a:t>
            </a:r>
            <a:r>
              <a:rPr lang="en-US" b="1" i="1" dirty="0"/>
              <a:t>)</a:t>
            </a:r>
            <a:endParaRPr lang="sr-Latn-CS" b="1" i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686800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kompo</a:t>
            </a:r>
            <a:r>
              <a:rPr lang="sr-Latn-CS" sz="2000" b="1" dirty="0"/>
              <a:t>z</a:t>
            </a:r>
            <a:r>
              <a:rPr lang="en-US" sz="2000" b="1" dirty="0" err="1"/>
              <a:t>itnih</a:t>
            </a:r>
            <a:r>
              <a:rPr lang="en-US" sz="2000" b="1" dirty="0"/>
              <a:t> </a:t>
            </a:r>
            <a:r>
              <a:rPr lang="en-US" sz="2000" b="1" dirty="0" err="1"/>
              <a:t>materijala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usmerenim</a:t>
            </a:r>
            <a:r>
              <a:rPr lang="en-US" sz="2000" b="1" dirty="0"/>
              <a:t> </a:t>
            </a:r>
            <a:r>
              <a:rPr lang="sr-Latn-CS" sz="2000" b="1" dirty="0"/>
              <a:t>nitima/ diskontinualnim  vlaknima</a:t>
            </a:r>
            <a:r>
              <a:rPr lang="en-US" sz="2000" b="1" dirty="0"/>
              <a:t>, </a:t>
            </a:r>
            <a:r>
              <a:rPr lang="en-US" sz="2000" b="1" dirty="0" err="1"/>
              <a:t>primenjuju</a:t>
            </a:r>
            <a:r>
              <a:rPr lang="en-US" sz="2000" b="1" dirty="0"/>
              <a:t> se </a:t>
            </a:r>
            <a:r>
              <a:rPr lang="en-US" sz="2000" b="1" dirty="0" err="1"/>
              <a:t>slede</a:t>
            </a:r>
            <a:r>
              <a:rPr lang="sr-Latn-CS" sz="2000" b="1" dirty="0"/>
              <a:t>ć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sr-Latn-CS" sz="2000" b="1" dirty="0"/>
              <a:t>z</a:t>
            </a:r>
            <a:r>
              <a:rPr lang="en-US" sz="2000" b="1" dirty="0" err="1"/>
              <a:t>ra</a:t>
            </a:r>
            <a:r>
              <a:rPr lang="sr-Latn-CS" sz="2000" b="1" dirty="0"/>
              <a:t>z</a:t>
            </a:r>
            <a:r>
              <a:rPr lang="en-US" sz="2000" b="1" dirty="0" err="1"/>
              <a:t>i</a:t>
            </a:r>
            <a:r>
              <a:rPr lang="en-US" sz="2000" b="1" dirty="0"/>
              <a:t>, u </a:t>
            </a:r>
            <a:r>
              <a:rPr lang="sr-Latn-CS" sz="2000" b="1" dirty="0" err="1"/>
              <a:t>z</a:t>
            </a:r>
            <a:r>
              <a:rPr lang="en-US" sz="2000" b="1" dirty="0" err="1"/>
              <a:t>avisnosti</a:t>
            </a:r>
            <a:r>
              <a:rPr lang="en-US" sz="2000" b="1" dirty="0"/>
              <a:t> </a:t>
            </a:r>
            <a:r>
              <a:rPr lang="en-US" sz="2000" b="1" dirty="0" err="1"/>
              <a:t>od</a:t>
            </a:r>
            <a:r>
              <a:rPr lang="en-US" sz="2000" b="1" dirty="0"/>
              <a:t> du</a:t>
            </a:r>
            <a:r>
              <a:rPr lang="sr-Latn-CS" sz="2000" b="1" dirty="0"/>
              <a:t>ž</a:t>
            </a:r>
            <a:r>
              <a:rPr lang="en-US" sz="2000" b="1" dirty="0" err="1"/>
              <a:t>ine</a:t>
            </a:r>
            <a:r>
              <a:rPr lang="en-US" sz="2000" b="1" dirty="0"/>
              <a:t> </a:t>
            </a:r>
            <a:r>
              <a:rPr lang="en-US" sz="2000" b="1" dirty="0" err="1"/>
              <a:t>oja</a:t>
            </a:r>
            <a:r>
              <a:rPr lang="sr-Latn-CS" sz="2000" b="1" dirty="0"/>
              <a:t>č</a:t>
            </a:r>
            <a:r>
              <a:rPr lang="en-US" sz="2000" b="1" dirty="0" err="1"/>
              <a:t>avaju</a:t>
            </a:r>
            <a:r>
              <a:rPr lang="sr-Latn-CS" sz="2000" b="1" dirty="0"/>
              <a:t>ć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sr-Latn-CS" sz="2000" b="1" dirty="0"/>
              <a:t>niti/</a:t>
            </a:r>
            <a:r>
              <a:rPr lang="en-US" sz="2000" b="1" dirty="0" err="1"/>
              <a:t>vlakana</a:t>
            </a:r>
            <a:r>
              <a:rPr lang="sr-Latn-CS" sz="2000" b="1" dirty="0"/>
              <a:t>:</a:t>
            </a:r>
            <a:endParaRPr lang="en-US" sz="2000" b="1" dirty="0"/>
          </a:p>
          <a:p>
            <a:pPr marL="342900" indent="-342900"/>
            <a:endParaRPr lang="en-US" sz="2000" b="1" dirty="0"/>
          </a:p>
          <a:p>
            <a:pPr marL="342900" indent="-342900">
              <a:buAutoNum type="arabicParenR"/>
            </a:pPr>
            <a:r>
              <a:rPr lang="sr-Latn-CS" sz="2000" b="1" dirty="0"/>
              <a:t>Za l</a:t>
            </a:r>
            <a:r>
              <a:rPr lang="en-US" sz="2000" b="1" dirty="0"/>
              <a:t>&gt;</a:t>
            </a:r>
            <a:r>
              <a:rPr lang="en-US" sz="2000" b="1" dirty="0" err="1"/>
              <a:t>l</a:t>
            </a:r>
            <a:r>
              <a:rPr lang="en-US" sz="2000" b="1" baseline="-25000" dirty="0" err="1"/>
              <a:t>krit</a:t>
            </a:r>
            <a:r>
              <a:rPr lang="en-US" sz="2000" b="1" baseline="-25000" dirty="0"/>
              <a:t> </a:t>
            </a:r>
            <a:r>
              <a:rPr lang="en-US" sz="2000" b="1" dirty="0"/>
              <a:t>: </a:t>
            </a:r>
            <a:r>
              <a:rPr lang="sr-Latn-CS" sz="2000" b="1" dirty="0"/>
              <a:t> </a:t>
            </a:r>
            <a:r>
              <a:rPr lang="sr-Latn-CS" sz="2000" b="1" dirty="0">
                <a:sym typeface="Symbol"/>
              </a:rPr>
              <a:t></a:t>
            </a:r>
            <a:r>
              <a:rPr lang="sr-Latn-CS" sz="2000" b="1" baseline="-25000" dirty="0">
                <a:sym typeface="Symbol"/>
              </a:rPr>
              <a:t>k</a:t>
            </a:r>
            <a:r>
              <a:rPr lang="sr-Latn-CS" sz="2000" b="1" dirty="0">
                <a:sym typeface="Symbol"/>
              </a:rPr>
              <a:t>=R</a:t>
            </a:r>
            <a:r>
              <a:rPr lang="sr-Latn-CS" sz="2000" b="1" baseline="-25000" dirty="0">
                <a:sym typeface="Symbol"/>
              </a:rPr>
              <a:t>mv</a:t>
            </a:r>
            <a:r>
              <a:rPr lang="sr-Latn-CS" sz="2000" b="1" dirty="0">
                <a:sym typeface="Symbol"/>
              </a:rPr>
              <a:t> f</a:t>
            </a:r>
            <a:r>
              <a:rPr lang="sr-Latn-CS" sz="2000" b="1" baseline="-25000" dirty="0">
                <a:sym typeface="Symbol"/>
              </a:rPr>
              <a:t>v</a:t>
            </a:r>
            <a:r>
              <a:rPr lang="sr-Latn-CS" sz="2000" b="1" dirty="0">
                <a:sym typeface="Symbol"/>
              </a:rPr>
              <a:t>(1-l</a:t>
            </a:r>
            <a:r>
              <a:rPr lang="sr-Latn-CS" sz="2000" b="1" baseline="-25000" dirty="0">
                <a:sym typeface="Symbol"/>
              </a:rPr>
              <a:t>krit</a:t>
            </a:r>
            <a:r>
              <a:rPr lang="sr-Latn-CS" sz="2000" b="1" dirty="0">
                <a:sym typeface="Symbol"/>
              </a:rPr>
              <a:t>/2l)+</a:t>
            </a:r>
            <a:r>
              <a:rPr lang="el-GR" sz="2000" b="1" dirty="0">
                <a:sym typeface="Symbol"/>
              </a:rPr>
              <a:t>σ</a:t>
            </a:r>
            <a:r>
              <a:rPr lang="sr-Latn-CS" sz="2000" b="1" baseline="-25000" dirty="0">
                <a:sym typeface="Symbol"/>
              </a:rPr>
              <a:t>o</a:t>
            </a:r>
            <a:r>
              <a:rPr lang="sr-Latn-CS" sz="2000" b="1" dirty="0">
                <a:sym typeface="Symbol"/>
              </a:rPr>
              <a:t>’f</a:t>
            </a:r>
            <a:r>
              <a:rPr lang="sr-Latn-CS" sz="2000" b="1" baseline="-25000" dirty="0">
                <a:sym typeface="Symbol"/>
              </a:rPr>
              <a:t>o</a:t>
            </a:r>
            <a:endParaRPr lang="sr-Latn-CS" sz="2000" b="1" dirty="0"/>
          </a:p>
          <a:p>
            <a:pPr marL="342900" indent="-342900">
              <a:buAutoNum type="arabicParenR"/>
            </a:pPr>
            <a:endParaRPr lang="en-US" sz="2000" b="1" dirty="0"/>
          </a:p>
          <a:p>
            <a:pPr marL="342900" indent="-342900">
              <a:buFontTx/>
              <a:buAutoNum type="arabicParenR"/>
            </a:pPr>
            <a:r>
              <a:rPr lang="sr-Latn-CS" sz="2000" b="1" dirty="0"/>
              <a:t>Za l</a:t>
            </a:r>
            <a:r>
              <a:rPr lang="en-US" sz="2000" b="1" dirty="0"/>
              <a:t>&lt;</a:t>
            </a:r>
            <a:r>
              <a:rPr lang="en-US" sz="2000" b="1" dirty="0" err="1"/>
              <a:t>l</a:t>
            </a:r>
            <a:r>
              <a:rPr lang="en-US" sz="2000" b="1" baseline="-25000" dirty="0" err="1"/>
              <a:t>krit</a:t>
            </a:r>
            <a:r>
              <a:rPr lang="en-US" sz="2000" b="1" baseline="-25000" dirty="0"/>
              <a:t> </a:t>
            </a:r>
            <a:r>
              <a:rPr lang="en-US" sz="2000" b="1" dirty="0"/>
              <a:t>:</a:t>
            </a:r>
            <a:r>
              <a:rPr lang="sr-Latn-CS" sz="2000" b="1" dirty="0">
                <a:sym typeface="Symbol"/>
              </a:rPr>
              <a:t>  </a:t>
            </a:r>
            <a:r>
              <a:rPr lang="sr-Latn-CS" sz="2000" b="1" baseline="-25000" dirty="0">
                <a:sym typeface="Symbol"/>
              </a:rPr>
              <a:t>k</a:t>
            </a:r>
            <a:r>
              <a:rPr lang="sr-Latn-CS" sz="2000" b="1" dirty="0">
                <a:sym typeface="Symbol"/>
              </a:rPr>
              <a:t>=lf</a:t>
            </a:r>
            <a:r>
              <a:rPr lang="sr-Latn-CS" sz="2000" b="1" baseline="-25000" dirty="0">
                <a:sym typeface="Symbol"/>
              </a:rPr>
              <a:t>v</a:t>
            </a:r>
            <a:r>
              <a:rPr lang="sr-Latn-CS" sz="2000" b="1" dirty="0">
                <a:sym typeface="Symbol"/>
              </a:rPr>
              <a:t>/d+</a:t>
            </a:r>
            <a:r>
              <a:rPr lang="el-GR" sz="2000" b="1" dirty="0">
                <a:sym typeface="Symbol"/>
              </a:rPr>
              <a:t>σ</a:t>
            </a:r>
            <a:r>
              <a:rPr lang="sr-Latn-CS" sz="2000" b="1" baseline="-25000" dirty="0">
                <a:sym typeface="Symbol"/>
              </a:rPr>
              <a:t>o</a:t>
            </a:r>
            <a:r>
              <a:rPr lang="sr-Latn-CS" sz="2000" b="1" dirty="0">
                <a:sym typeface="Symbol"/>
              </a:rPr>
              <a:t>’f</a:t>
            </a:r>
            <a:r>
              <a:rPr lang="sr-Latn-CS" sz="2000" b="1" baseline="-25000" dirty="0">
                <a:sym typeface="Symbol"/>
              </a:rPr>
              <a:t>o</a:t>
            </a:r>
          </a:p>
          <a:p>
            <a:pPr marL="342900" indent="-342900"/>
            <a:endParaRPr lang="sr-Latn-CS" sz="2000" b="1" baseline="-25000" dirty="0">
              <a:sym typeface="Symbol"/>
            </a:endParaRPr>
          </a:p>
          <a:p>
            <a:pPr marL="342900" indent="-342900"/>
            <a:r>
              <a:rPr lang="sr-Latn-CS" sz="2000" b="1" dirty="0">
                <a:sym typeface="Symbol"/>
              </a:rPr>
              <a:t>Gde je: 	</a:t>
            </a:r>
            <a:r>
              <a:rPr lang="sr-Latn-CS" sz="2000" b="1" baseline="-25000" dirty="0">
                <a:sym typeface="Symbol"/>
              </a:rPr>
              <a:t>k</a:t>
            </a:r>
            <a:r>
              <a:rPr lang="sr-Latn-CS" sz="2000" b="1" dirty="0">
                <a:sym typeface="Symbol"/>
              </a:rPr>
              <a:t> – zatezna čvrstoća kompozitnog materijala</a:t>
            </a:r>
          </a:p>
          <a:p>
            <a:pPr marL="342900" indent="-342900"/>
            <a:r>
              <a:rPr lang="sr-Latn-CS" sz="2000" b="1" dirty="0">
                <a:sym typeface="Symbol"/>
              </a:rPr>
              <a:t>		R</a:t>
            </a:r>
            <a:r>
              <a:rPr lang="sr-Latn-CS" sz="2000" b="1" baseline="-25000" dirty="0">
                <a:sym typeface="Symbol"/>
              </a:rPr>
              <a:t>mv </a:t>
            </a:r>
            <a:r>
              <a:rPr lang="sr-Latn-CS" sz="2000" b="1" dirty="0">
                <a:sym typeface="Symbol"/>
              </a:rPr>
              <a:t>– zatezna čvrstoća vlakana</a:t>
            </a:r>
          </a:p>
          <a:p>
            <a:pPr marL="342900" indent="-342900"/>
            <a:r>
              <a:rPr lang="sr-Latn-CS" sz="2000" b="1" dirty="0">
                <a:sym typeface="Symbol"/>
              </a:rPr>
              <a:t>		f</a:t>
            </a:r>
            <a:r>
              <a:rPr lang="sr-Latn-CS" sz="2000" b="1" baseline="-25000" dirty="0">
                <a:sym typeface="Symbol"/>
              </a:rPr>
              <a:t>v</a:t>
            </a:r>
            <a:r>
              <a:rPr lang="sr-Latn-CS" sz="2000" b="1" dirty="0">
                <a:sym typeface="Symbol"/>
              </a:rPr>
              <a:t> – udeo vlakana</a:t>
            </a:r>
          </a:p>
          <a:p>
            <a:pPr marL="342900" indent="-342900"/>
            <a:r>
              <a:rPr lang="sr-Latn-CS" sz="2000" b="1" dirty="0">
                <a:sym typeface="Symbol"/>
              </a:rPr>
              <a:t>		l</a:t>
            </a:r>
            <a:r>
              <a:rPr lang="sr-Latn-CS" sz="2000" b="1" baseline="-25000" dirty="0">
                <a:sym typeface="Symbol"/>
              </a:rPr>
              <a:t>krit</a:t>
            </a:r>
            <a:r>
              <a:rPr lang="sr-Latn-CS" sz="2000" b="1" dirty="0">
                <a:sym typeface="Symbol"/>
              </a:rPr>
              <a:t> – kritična dužina vlakana</a:t>
            </a:r>
          </a:p>
          <a:p>
            <a:pPr marL="342900" indent="-342900"/>
            <a:r>
              <a:rPr lang="sr-Latn-CS" sz="2000" b="1" dirty="0">
                <a:sym typeface="Symbol"/>
              </a:rPr>
              <a:t>		l – dužina vlakana</a:t>
            </a:r>
          </a:p>
          <a:p>
            <a:pPr marL="342900" indent="-342900"/>
            <a:r>
              <a:rPr lang="sr-Latn-CS" sz="2000" b="1" dirty="0"/>
              <a:t>		</a:t>
            </a:r>
            <a:r>
              <a:rPr lang="el-GR" sz="2000" b="1" dirty="0">
                <a:sym typeface="Symbol"/>
              </a:rPr>
              <a:t> σ</a:t>
            </a:r>
            <a:r>
              <a:rPr lang="sr-Latn-CS" sz="2000" b="1" baseline="-25000" dirty="0">
                <a:sym typeface="Symbol"/>
              </a:rPr>
              <a:t>o</a:t>
            </a:r>
            <a:r>
              <a:rPr lang="sr-Latn-CS" sz="2000" b="1" dirty="0">
                <a:sym typeface="Symbol"/>
              </a:rPr>
              <a:t>’ – napon u osnovi pri lomu kompozitnog materijala</a:t>
            </a:r>
          </a:p>
          <a:p>
            <a:pPr marL="342900" indent="-342900"/>
            <a:r>
              <a:rPr lang="sr-Latn-CS" sz="2000" b="1" dirty="0">
                <a:sym typeface="Symbol"/>
              </a:rPr>
              <a:t>		 - smicajni napon (athezija,napon veze) između osnove i vlakana</a:t>
            </a:r>
          </a:p>
          <a:p>
            <a:pPr marL="342900" indent="-342900"/>
            <a:r>
              <a:rPr lang="sr-Latn-CS" sz="2000" b="1" dirty="0">
                <a:sym typeface="Symbol"/>
              </a:rPr>
              <a:t>		d – prečnik vlakana</a:t>
            </a:r>
          </a:p>
          <a:p>
            <a:pPr marL="342900" indent="-342900"/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b="1" dirty="0"/>
              <a:t>Dobijanje niti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25963"/>
          </a:xfrm>
        </p:spPr>
        <p:txBody>
          <a:bodyPr>
            <a:normAutofit/>
          </a:bodyPr>
          <a:lstStyle/>
          <a:p>
            <a:r>
              <a:rPr lang="sr-Latn-CS" sz="2800" dirty="0"/>
              <a:t>Danas dominantan proces je sinteza iz otpadnog poljoprivrednog materijala koji sadrži SiO</a:t>
            </a:r>
            <a:r>
              <a:rPr lang="sr-Latn-CS" sz="2800" baseline="-25000" dirty="0"/>
              <a:t>2</a:t>
            </a:r>
            <a:r>
              <a:rPr lang="sr-Latn-CS" sz="2800" dirty="0"/>
              <a:t> i C: ljuske pirinča, pasulja, lišće šećerne trske i dr.</a:t>
            </a:r>
          </a:p>
          <a:p>
            <a:r>
              <a:rPr lang="sr-Latn-CS" sz="2800" dirty="0"/>
              <a:t>Poljoprivredni materijal se zagreva na 1000-1500 </a:t>
            </a:r>
            <a:r>
              <a:rPr lang="sr-Latn-CS" sz="2800" baseline="30000" dirty="0"/>
              <a:t>o</a:t>
            </a:r>
            <a:r>
              <a:rPr lang="sr-Latn-CS" sz="2800" dirty="0"/>
              <a:t>C u inertnom gasu (N, Ar), nakon čega se pirolizom </a:t>
            </a:r>
            <a:r>
              <a:rPr lang="en-US" sz="2800" dirty="0" err="1"/>
              <a:t>vrši</a:t>
            </a:r>
            <a:r>
              <a:rPr lang="sr-Latn-CS" sz="2800" dirty="0"/>
              <a:t> redukcija SiO</a:t>
            </a:r>
            <a:r>
              <a:rPr lang="sr-Latn-CS" sz="2800" baseline="-25000" dirty="0"/>
              <a:t>2</a:t>
            </a:r>
            <a:r>
              <a:rPr lang="sr-Latn-CS" sz="2800" dirty="0"/>
              <a:t>:</a:t>
            </a:r>
            <a:endParaRPr lang="en-US" sz="2800" dirty="0"/>
          </a:p>
          <a:p>
            <a:endParaRPr lang="sr-Latn-CS" sz="1050" dirty="0"/>
          </a:p>
          <a:p>
            <a:pPr algn="ctr">
              <a:buNone/>
            </a:pPr>
            <a:r>
              <a:rPr lang="sr-Latn-CS" sz="2800" dirty="0"/>
              <a:t>SiO</a:t>
            </a:r>
            <a:r>
              <a:rPr lang="sr-Latn-CS" sz="2800" baseline="-25000" dirty="0"/>
              <a:t>2</a:t>
            </a:r>
            <a:r>
              <a:rPr lang="sr-Latn-CS" sz="2800" dirty="0"/>
              <a:t>+3C </a:t>
            </a:r>
            <a:r>
              <a:rPr lang="en-US" sz="2800" dirty="0"/>
              <a:t> -&gt;  </a:t>
            </a:r>
            <a:r>
              <a:rPr lang="en-US" sz="2800" dirty="0" err="1"/>
              <a:t>SiC</a:t>
            </a:r>
            <a:r>
              <a:rPr lang="en-US" sz="2800" dirty="0"/>
              <a:t> + 2CO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00" t="40000" r="13125" b="31000"/>
          <a:stretch>
            <a:fillRect/>
          </a:stretch>
        </p:blipFill>
        <p:spPr bwMode="auto">
          <a:xfrm>
            <a:off x="457200" y="45720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648200" y="3886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/>
              <a:t>Dobijanje kompozitnih materijala sa metalnom osnovom ojačanih nitima</a:t>
            </a:r>
            <a:endParaRPr lang="sr-Latn-C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678362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sr-Latn-CS" dirty="0"/>
              <a:t>Livenjem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sr-Latn-CS" dirty="0"/>
              <a:t>Metalurgijom praha (sinterovanjem)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AutoNum type="arabicPeriod" startAt="2"/>
            </a:pPr>
            <a:endParaRPr lang="sr-Latn-CS" dirty="0"/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1095</Words>
  <Application>Microsoft Office PowerPoint</Application>
  <PresentationFormat>On-screen Show (4:3)</PresentationFormat>
  <Paragraphs>309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KOMPOZITNI MATERIJALI</vt:lpstr>
      <vt:lpstr>Kompozitni materijali ojačani nitima</vt:lpstr>
      <vt:lpstr>Podela kompozitnih materijala</vt:lpstr>
      <vt:lpstr>Niti</vt:lpstr>
      <vt:lpstr>Specifičnosti ojačavanja</vt:lpstr>
      <vt:lpstr>PowerPoint Presentation</vt:lpstr>
      <vt:lpstr>Uticaj kritične dužine niti (diskontinualnih vlakana)</vt:lpstr>
      <vt:lpstr>Dobijanje niti</vt:lpstr>
      <vt:lpstr>Dobijanje kompozitnih materijala sa metalnom osnovom ojačanih nitima</vt:lpstr>
      <vt:lpstr>Livenje kompozitnih materijala</vt:lpstr>
      <vt:lpstr>Livenje kompozitnih materijala</vt:lpstr>
      <vt:lpstr>PowerPoint Presentation</vt:lpstr>
      <vt:lpstr>PowerPoint Presentation</vt:lpstr>
      <vt:lpstr>PowerPoint Presentation</vt:lpstr>
      <vt:lpstr>PowerPoint Presentation</vt:lpstr>
      <vt:lpstr>Sinterovanje</vt:lpstr>
      <vt:lpstr>PowerPoint Presentation</vt:lpstr>
      <vt:lpstr>PowerPoint Presentation</vt:lpstr>
      <vt:lpstr>PowerPoint Presentation</vt:lpstr>
      <vt:lpstr>Usmeravanje niti tokom procesa proizvodnje kompozitnog materijala</vt:lpstr>
      <vt:lpstr>Dobijanje kompozitnih materijala sa keramičkom osnovom ojačanih nitima</vt:lpstr>
      <vt:lpstr>Parna infiltracija</vt:lpstr>
      <vt:lpstr>Infiltracija tečne faze</vt:lpstr>
      <vt:lpstr>Primena kompozitnih materijala ojačanih nitima</vt:lpstr>
      <vt:lpstr>Kompozitni materijali sa metalnom osnovom ojačani nitima Al2O3 ili SiC</vt:lpstr>
      <vt:lpstr>PowerPoint Presentation</vt:lpstr>
      <vt:lpstr>PowerPoint Presentation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Sebastian Baloš</cp:lastModifiedBy>
  <cp:revision>91</cp:revision>
  <dcterms:created xsi:type="dcterms:W3CDTF">2011-04-30T20:02:31Z</dcterms:created>
  <dcterms:modified xsi:type="dcterms:W3CDTF">2016-05-16T20:30:56Z</dcterms:modified>
</cp:coreProperties>
</file>